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8" r:id="rId3"/>
    <p:sldId id="259" r:id="rId4"/>
    <p:sldId id="262" r:id="rId5"/>
    <p:sldId id="261" r:id="rId6"/>
    <p:sldId id="257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1"/>
    <p:restoredTop sz="94650"/>
  </p:normalViewPr>
  <p:slideViewPr>
    <p:cSldViewPr snapToGrid="0" snapToObjects="1">
      <p:cViewPr>
        <p:scale>
          <a:sx n="85" d="100"/>
          <a:sy n="85" d="100"/>
        </p:scale>
        <p:origin x="608" y="9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png>
</file>

<file path=ppt/media/image10.png>
</file>

<file path=ppt/media/image11.tiff>
</file>

<file path=ppt/media/image12.png>
</file>

<file path=ppt/media/image13.tiff>
</file>

<file path=ppt/media/image2.png>
</file>

<file path=ppt/media/image3.png>
</file>

<file path=ppt/media/image4.png>
</file>

<file path=ppt/media/image5.png>
</file>

<file path=ppt/media/image6.tiff>
</file>

<file path=ppt/media/image7.pn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59A62F-2C89-8B4E-81C8-A9141E7D2945}" type="datetimeFigureOut">
              <a:rPr lang="en-US" smtClean="0"/>
              <a:t>5/6/19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282D82-60B7-0847-988E-FEAD8E1D889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004295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C282D82-60B7-0847-988E-FEAD8E1D889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043411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75F8A8-E823-3F4B-9F43-7AE44E6AF7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64AFC9-FB33-804B-89A9-306439C8A5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65F841-7619-8340-BC37-69DBDDC29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C76F36F-1E70-1A4F-B78A-1F671FB7CD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1F5123-41CE-AF42-84E1-E422120E6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6801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0CF7F6-34D4-0141-8F98-03334FD730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56A04F-13BA-5C47-8704-492919FFCCB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0D895-3435-E64B-8F93-7B7B86F66E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80C92C-D8B1-D748-8A3D-4A650262B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8645FA-D1BF-EA44-8866-CBEC7794A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43916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EE309A-753E-734D-8442-166C402A34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3082F96-6456-4749-8D4D-530BB6504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1F9403-8E55-C54B-9A20-09E399789F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A839D0-929B-4F47-989B-1CBA4B84E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DBBFAD-B880-3F40-95B6-77DA63E2AD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0279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B9FE5F-CBB8-5F47-8861-2ECDED5C87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DFAAD3-E1A5-754B-96FE-A854203A4F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6FE9D5-4E85-1649-9285-2477E50077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F1F9D-5F29-CE4C-8B10-942212B10D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C77B55A-DA97-7C4D-880A-3839993ADC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17942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B31DF5-3681-E84F-942E-6A5F20DA0A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DD9D31-4789-7443-85E1-6E60212E64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68FB48-978F-7043-843E-1D1803A576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3D2E43-C36D-6847-9540-9A6CB59E8E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D70D1-AE3C-2947-AE9E-5CE1B8F122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72251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A3524-01CC-0843-A5A2-6AA5AC1932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C7322B-9044-224C-9C69-353DA6DCF4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C8EEDEC-2950-D44F-90CA-C2290803B0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5B2072-D39D-D741-9902-F1C2929A5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5C10AFD-57EB-5344-927B-66E638320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57E7D1-B298-6F4D-B014-1A49D1449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65883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8F4B4-7412-C54E-A6AB-2D4C6FD1F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76BB5F8-8C62-7843-9E46-1F741A047C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22C6E-8F53-EC4B-BA41-4E5159010D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B5C7D80-7980-2D4C-A56B-3D01E41DD33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572580-1E91-A84E-A028-A31754BDA0E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9924F3-27AA-DB40-86D3-4A3937297F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50397DA-FB80-A146-81A1-C1C66EFBCB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4AA775-9A8B-904C-924B-7F1D5B25F8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88718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8645C-B12F-8F48-AD2C-4A9E98304C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5DEE2D-8A6F-6044-8285-03E8C46607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BA568C6-952F-7E4C-BD97-01AE20F11E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3E5A5D-F655-5E44-B43E-88A40E1B33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36256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F1CBE5D-1947-3D46-9FBF-B2C133D8CE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3D6B7C7-18E5-1E4B-990B-4469E4FBF7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0B7B7B0-B980-8F44-9299-0E8022FE51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78205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A081E4-A94C-8040-95CD-A6C32BF8F7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B3F737-0D40-5246-A387-FE9FD7455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64930A7-009B-DB47-B7FD-E5A9212DDD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4F03FE-AFF4-C540-A49D-78265ECC52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EA29D7A-6877-1F47-A303-2061664B31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DFFA845-DB13-2846-891F-DCB9E85778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035196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2D10E3-8432-5041-AC13-9DEDFD3CA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3366004-272E-D84A-BA8C-EF93254692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F076E4-5640-434D-B4A0-3B96C6DBA0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ECD3C61-FACE-E646-9A92-1290F16584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6CC764D-FE6A-FD48-9EC5-0F505647F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D54129-B127-414D-8F14-4299F5627E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7384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04B4CA6-1066-1E46-BC14-BB8266D8A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CDDF5C-6D52-2E42-A449-B70E27893FB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92AAC7-EE5C-764E-B02A-7434BE2688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D15C11B-0493-4844-9D8D-035E245FFB32}" type="datetimeFigureOut">
              <a:rPr lang="en-US" smtClean="0"/>
              <a:t>5/6/19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BF1F74-D8C7-C44E-AB04-DFABA6A808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A21E9-B272-5F46-9EEB-4A3D4D4438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B7F9F-BADA-BD4C-9B74-451659A0B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185878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7C7878A-B94D-1B4E-ACA7-23F6DDCE71E7}"/>
              </a:ext>
            </a:extLst>
          </p:cNvPr>
          <p:cNvSpPr txBox="1"/>
          <p:nvPr/>
        </p:nvSpPr>
        <p:spPr>
          <a:xfrm>
            <a:off x="1233055" y="1498515"/>
            <a:ext cx="6226700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2400" dirty="0"/>
              <a:t>The log-likelihood function is: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BA13F5D-7654-F54A-B412-71D8FA4570A1}"/>
                  </a:ext>
                </a:extLst>
              </p:cNvPr>
              <p:cNvSpPr txBox="1"/>
              <p:nvPr/>
            </p:nvSpPr>
            <p:spPr>
              <a:xfrm>
                <a:off x="1939639" y="2185059"/>
                <a:ext cx="8312724" cy="840295"/>
              </a:xfrm>
              <a:prstGeom prst="rect">
                <a:avLst/>
              </a:prstGeom>
              <a:noFill/>
            </p:spPr>
            <p:txBody>
              <a:bodyPr wrap="square" lIns="0" tIns="0" rIns="0" bIns="0" rtlCol="0" anchor="ctr">
                <a:spAutoFit/>
              </a:bodyPr>
              <a:lstStyle/>
              <a:p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=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nary>
                        <m:naryPr>
                          <m:chr m:val="∑"/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</m:func>
                      <m:nary>
                        <m:naryPr>
                          <m:chr m:val="∑"/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>
                            <m:sSub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𝛿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</m:e>
                      </m:nary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−1</m:t>
                          </m:r>
                        </m:e>
                      </m:d>
                      <m:nary>
                        <m:naryPr>
                          <m:chr m:val="∑"/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func>
                        </m:e>
                      </m:nary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nary>
                        <m:naryPr>
                          <m:chr m:val="∑"/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sup>
                          </m:sSubSup>
                        </m:e>
                      </m:nary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(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General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form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6BA13F5D-7654-F54A-B412-71D8FA4570A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9639" y="2185059"/>
                <a:ext cx="8312724" cy="840295"/>
              </a:xfrm>
              <a:prstGeom prst="rect">
                <a:avLst/>
              </a:prstGeom>
              <a:blipFill>
                <a:blip r:embed="rId3"/>
                <a:stretch>
                  <a:fillRect t="-117910" b="-17910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56D6FD7-8A92-8A4B-972D-F5FFE5159700}"/>
                  </a:ext>
                </a:extLst>
              </p:cNvPr>
              <p:cNvSpPr/>
              <p:nvPr/>
            </p:nvSpPr>
            <p:spPr>
              <a:xfrm>
                <a:off x="1939639" y="3970543"/>
                <a:ext cx="7883236" cy="932628"/>
              </a:xfrm>
              <a:prstGeom prst="rect">
                <a:avLst/>
              </a:prstGeom>
            </p:spPr>
            <p:txBody>
              <a:bodyPr wrap="square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ℓ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=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</m:e>
                      </m:func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+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  <m:func>
                        <m:func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funcPr>
                        <m:fName>
                          <m:r>
                            <m:rPr>
                              <m:sty m:val="p"/>
                            </m:rPr>
                            <a:rPr lang="en-US" sz="2000" b="0" i="0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ln</m:t>
                          </m:r>
                        </m:fName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𝜆</m:t>
                          </m:r>
                        </m:e>
                      </m:func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+</m:t>
                      </m:r>
                      <m:d>
                        <m:d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𝛼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−1</m:t>
                          </m:r>
                        </m:e>
                      </m:d>
                      <m:nary>
                        <m:naryPr>
                          <m:chr m:val="∑"/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func>
                            <m:func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funcPr>
                            <m:fName>
                              <m:r>
                                <m:rPr>
                                  <m:sty m:val="p"/>
                                </m:rPr>
                                <a:rPr lang="en-US" sz="2000" b="0" i="0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ln</m:t>
                              </m:r>
                            </m:fName>
                            <m:e>
                              <m:sSub>
                                <m:sSubPr>
                                  <m:ctrlP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</m:ctrlPr>
                                </m:sSubPr>
                                <m:e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𝑡</m:t>
                                  </m:r>
                                </m:e>
                                <m:sub>
                                  <m:r>
                                    <a:rPr lang="en-US" sz="2000" b="0" i="1" smtClean="0">
                                      <a:latin typeface="Cambria Math" panose="02040503050406030204" pitchFamily="18" charset="0"/>
                                      <a:ea typeface="Cambria Math" panose="02040503050406030204" pitchFamily="18" charset="0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func>
                        </m:e>
                      </m:nary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− </m:t>
                      </m:r>
                      <m:r>
                        <a:rPr lang="en-US" sz="20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nary>
                        <m:naryPr>
                          <m:chr m:val="∑"/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m:rPr>
                              <m:brk m:alnAt="23"/>
                            </m:r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=1</m:t>
                          </m:r>
                        </m:sub>
                        <m:sup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𝑛</m:t>
                          </m:r>
                        </m:sup>
                        <m:e>
                          <m:sSubSup>
                            <m:sSubSupPr>
                              <m:ctrlP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</m:ctrlPr>
                            </m:sSubSupPr>
                            <m:e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𝑖</m:t>
                              </m:r>
                            </m:sub>
                            <m:sup>
                              <m:r>
                                <a:rPr lang="en-US" sz="2000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</a:rPr>
                                <m:t>𝛼</m:t>
                              </m:r>
                            </m:sup>
                          </m:sSubSup>
                        </m:e>
                      </m:nary>
                      <m: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  (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Ignore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 </m:t>
                      </m:r>
                      <m:r>
                        <m:rPr>
                          <m:sty m:val="p"/>
                        </m:rP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censoring</m:t>
                      </m:r>
                      <m:r>
                        <a:rPr lang="en-US" sz="2000" b="0" i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000" dirty="0"/>
              </a:p>
            </p:txBody>
          </p:sp>
        </mc:Choice>
        <mc:Fallback>
          <p:sp>
            <p:nvSpPr>
              <p:cNvPr id="7" name="Rectangle 6">
                <a:extLst>
                  <a:ext uri="{FF2B5EF4-FFF2-40B4-BE49-F238E27FC236}">
                    <a16:creationId xmlns:a16="http://schemas.microsoft.com/office/drawing/2014/main" id="{E56D6FD7-8A92-8A4B-972D-F5FFE5159700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9639" y="3970543"/>
                <a:ext cx="7883236" cy="932628"/>
              </a:xfrm>
              <a:prstGeom prst="rect">
                <a:avLst/>
              </a:prstGeom>
              <a:blipFill>
                <a:blip r:embed="rId4"/>
                <a:stretch>
                  <a:fillRect t="-102703" b="-158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5EDB716-7EBB-484E-92C7-ABA7491405A4}"/>
                  </a:ext>
                </a:extLst>
              </p:cNvPr>
              <p:cNvSpPr txBox="1"/>
              <p:nvPr/>
            </p:nvSpPr>
            <p:spPr>
              <a:xfrm>
                <a:off x="1233054" y="5050696"/>
                <a:ext cx="9379527" cy="83099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/>
                  <a:t>Use</a:t>
                </a:r>
                <a:r>
                  <a:rPr lang="zh-CN" altLang="en-US" sz="2400" dirty="0"/>
                  <a:t> </a:t>
                </a:r>
                <a:r>
                  <a:rPr lang="en-US" altLang="zh-CN" sz="2400" dirty="0"/>
                  <a:t>function</a:t>
                </a:r>
                <a:r>
                  <a:rPr lang="en-US" sz="2400" dirty="0"/>
                  <a:t> </a:t>
                </a:r>
                <a:r>
                  <a:rPr lang="en-US" sz="2400" b="1" dirty="0">
                    <a:solidFill>
                      <a:srgbClr val="C00000"/>
                    </a:solidFill>
                  </a:rPr>
                  <a:t>nlm </a:t>
                </a:r>
                <a:r>
                  <a:rPr lang="en-US" sz="2400" dirty="0"/>
                  <a:t>(Non-Linear Minimization){R Stats package} to maximize the log-likelihood function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sz="2400" dirty="0"/>
                  <a:t> (minimize </a:t>
                </a: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ℓ</m:t>
                    </m:r>
                  </m:oMath>
                </a14:m>
                <a:r>
                  <a:rPr lang="en-US" sz="2400" dirty="0"/>
                  <a:t>).</a:t>
                </a:r>
              </a:p>
            </p:txBody>
          </p:sp>
        </mc:Choice>
        <mc:Fallback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5EDB716-7EBB-484E-92C7-ABA7491405A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3054" y="5050696"/>
                <a:ext cx="9379527" cy="830997"/>
              </a:xfrm>
              <a:prstGeom prst="rect">
                <a:avLst/>
              </a:prstGeom>
              <a:blipFill>
                <a:blip r:embed="rId5"/>
                <a:stretch>
                  <a:fillRect l="-946" t="-6061" r="-676" b="-1363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4" name="Group 23">
            <a:extLst>
              <a:ext uri="{FF2B5EF4-FFF2-40B4-BE49-F238E27FC236}">
                <a16:creationId xmlns:a16="http://schemas.microsoft.com/office/drawing/2014/main" id="{FD154FA6-ECF5-134B-AA49-A7A007B2981B}"/>
              </a:ext>
            </a:extLst>
          </p:cNvPr>
          <p:cNvGrpSpPr/>
          <p:nvPr/>
        </p:nvGrpSpPr>
        <p:grpSpPr>
          <a:xfrm>
            <a:off x="4017819" y="3131127"/>
            <a:ext cx="2673927" cy="983673"/>
            <a:chOff x="4017819" y="3131127"/>
            <a:chExt cx="2673927" cy="983673"/>
          </a:xfrm>
        </p:grpSpPr>
        <mc:AlternateContent xmlns:mc="http://schemas.openxmlformats.org/markup-compatibility/2006">
          <mc:Choice xmlns:a14="http://schemas.microsoft.com/office/drawing/2010/main" Requires="a14"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C6BC281-9613-9541-94E6-87A16181941F}"/>
                    </a:ext>
                  </a:extLst>
                </p:cNvPr>
                <p:cNvSpPr txBox="1"/>
                <p:nvPr/>
              </p:nvSpPr>
              <p:spPr>
                <a:xfrm>
                  <a:off x="4371853" y="3422908"/>
                  <a:ext cx="2319893" cy="4001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/>
                    <a:t>Replace all </a:t>
                  </a:r>
                  <a14:m>
                    <m:oMath xmlns:m="http://schemas.openxmlformats.org/officeDocument/2006/math">
                      <m:sSub>
                        <m:sSubPr>
                          <m:ctrlP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𝛿</m:t>
                          </m:r>
                        </m:e>
                        <m:sub>
                          <m:r>
                            <a:rPr lang="en-US" sz="2000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𝑖</m:t>
                          </m:r>
                        </m:sub>
                      </m:sSub>
                    </m:oMath>
                  </a14:m>
                  <a:r>
                    <a:rPr lang="en-US" sz="2000" dirty="0"/>
                    <a:t> with 1</a:t>
                  </a:r>
                </a:p>
              </p:txBody>
            </p:sp>
          </mc:Choice>
          <mc:Fallback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2C6BC281-9613-9541-94E6-87A16181941F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4371853" y="3422908"/>
                  <a:ext cx="2319893" cy="400110"/>
                </a:xfrm>
                <a:prstGeom prst="rect">
                  <a:avLst/>
                </a:prstGeom>
                <a:blipFill>
                  <a:blip r:embed="rId6"/>
                  <a:stretch>
                    <a:fillRect l="-2174" t="-9375" b="-25000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D10F4FB8-78CB-2241-8DFD-7F64D60701F1}"/>
                </a:ext>
              </a:extLst>
            </p:cNvPr>
            <p:cNvCxnSpPr>
              <a:cxnSpLocks/>
            </p:cNvCxnSpPr>
            <p:nvPr/>
          </p:nvCxnSpPr>
          <p:spPr>
            <a:xfrm>
              <a:off x="4017819" y="3131127"/>
              <a:ext cx="0" cy="983673"/>
            </a:xfrm>
            <a:prstGeom prst="straightConnector1">
              <a:avLst/>
            </a:prstGeom>
            <a:ln w="127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mc:AlternateContent xmlns:mc="http://schemas.openxmlformats.org/markup-compatibility/2006">
        <mc:Choice xmlns:a14="http://schemas.microsoft.com/office/drawing/2010/main" Requires="a14"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0C8C407-8E2A-564F-8E50-A13BF7785E30}"/>
                  </a:ext>
                </a:extLst>
              </p:cNvPr>
              <p:cNvSpPr txBox="1"/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latin typeface="+mj-lt"/>
                  </a:rPr>
                  <a:t>MLE of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for Weibull distribution with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unknown</a:t>
                </a:r>
              </a:p>
            </p:txBody>
          </p:sp>
        </mc:Choice>
        <mc:Fallback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60C8C407-8E2A-564F-8E50-A13BF7785E3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blipFill>
                <a:blip r:embed="rId7"/>
                <a:stretch>
                  <a:fillRect l="-1304" t="-9302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7730665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3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D02EE05-0640-3B4D-BF95-CE4682A3D0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1260000"/>
            <a:ext cx="5606512" cy="5040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854FB72-8EF7-E948-9FCE-13F5F5B84E61}"/>
              </a:ext>
            </a:extLst>
          </p:cNvPr>
          <p:cNvSpPr txBox="1"/>
          <p:nvPr/>
        </p:nvSpPr>
        <p:spPr>
          <a:xfrm>
            <a:off x="7560000" y="1620000"/>
            <a:ext cx="3398944" cy="34513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X-axis: Time 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Y-axis: Survival rate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sz="2400" dirty="0"/>
              <a:t> </a:t>
            </a:r>
            <a:r>
              <a:rPr lang="en-US" altLang="zh-CN" sz="2800" dirty="0">
                <a:solidFill>
                  <a:srgbClr val="FF0000"/>
                </a:solidFill>
              </a:rPr>
              <a:t>+</a:t>
            </a:r>
            <a:r>
              <a:rPr lang="en-US" altLang="zh-CN" sz="2400" dirty="0"/>
              <a:t>: symbol of censored observations</a:t>
            </a:r>
            <a:endParaRPr lang="en-US" sz="24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b="1" dirty="0"/>
              <a:t>Does reflect censoring</a:t>
            </a:r>
          </a:p>
          <a:p>
            <a:pPr>
              <a:lnSpc>
                <a:spcPct val="150000"/>
              </a:lnSpc>
            </a:pPr>
            <a:endParaRPr lang="en-US" sz="2400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2CE78F9-3D31-D447-BAC6-CE33C1E41096}"/>
                  </a:ext>
                </a:extLst>
              </p:cNvPr>
              <p:cNvSpPr txBox="1"/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latin typeface="+mj-lt"/>
                  </a:rPr>
                  <a:t>MLE of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for Weibull distribution with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unknown</a:t>
                </a:r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B2CE78F9-3D31-D447-BAC6-CE33C1E4109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blipFill>
                <a:blip r:embed="rId3"/>
                <a:stretch>
                  <a:fillRect l="-1304" t="-9302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554846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0" dur="500"/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3" dur="5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8" dur="500"/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C2DE0C3-7E91-A54D-9077-7899DFB2EC49}"/>
                  </a:ext>
                </a:extLst>
              </p:cNvPr>
              <p:cNvSpPr txBox="1"/>
              <p:nvPr/>
            </p:nvSpPr>
            <p:spPr>
              <a:xfrm>
                <a:off x="7560000" y="1620000"/>
                <a:ext cx="3948546" cy="28050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/>
                  <a:t>Consider censoring:</a:t>
                </a:r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0.000359415</m:t>
                      </m:r>
                    </m:oMath>
                  </m:oMathPara>
                </a14:m>
                <a:endParaRPr lang="en-US" sz="24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1.313612382</m:t>
                      </m:r>
                    </m:oMath>
                  </m:oMathPara>
                </a14:m>
                <a:endParaRPr lang="en-US" sz="2400" b="0" dirty="0">
                  <a:ea typeface="Cambria Math" panose="02040503050406030204" pitchFamily="18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4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C2DE0C3-7E91-A54D-9077-7899DFB2EC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0000" y="1620000"/>
                <a:ext cx="3948546" cy="2805063"/>
              </a:xfrm>
              <a:prstGeom prst="rect">
                <a:avLst/>
              </a:prstGeom>
              <a:blipFill>
                <a:blip r:embed="rId2"/>
                <a:stretch>
                  <a:fillRect l="-1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54EA5C7-4F04-7E45-869E-090D1C41E8E1}"/>
                  </a:ext>
                </a:extLst>
              </p:cNvPr>
              <p:cNvSpPr txBox="1"/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latin typeface="+mj-lt"/>
                  </a:rPr>
                  <a:t>MLE of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for Weibull distribution with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unknown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54EA5C7-4F04-7E45-869E-090D1C41E8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blipFill>
                <a:blip r:embed="rId3"/>
                <a:stretch>
                  <a:fillRect l="-1304" t="-9302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1A3C5D8B-C088-6F41-9D66-0EEEDF0297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0000" y="1260000"/>
            <a:ext cx="5606512" cy="504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88940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0CD98330-7703-EF41-836B-96B3A7DC79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1260000"/>
            <a:ext cx="5606512" cy="5040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C2DE0C3-7E91-A54D-9077-7899DFB2EC49}"/>
                  </a:ext>
                </a:extLst>
              </p:cNvPr>
              <p:cNvSpPr txBox="1"/>
              <p:nvPr/>
            </p:nvSpPr>
            <p:spPr>
              <a:xfrm>
                <a:off x="7560000" y="1620000"/>
                <a:ext cx="3948546" cy="28050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/>
                  <a:t>Consider censoring:</a:t>
                </a:r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0.000359415</m:t>
                      </m:r>
                    </m:oMath>
                  </m:oMathPara>
                </a14:m>
                <a:endParaRPr lang="en-US" sz="24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1.313612382</m:t>
                      </m:r>
                    </m:oMath>
                  </m:oMathPara>
                </a14:m>
                <a:endParaRPr lang="en-US" sz="2400" b="0" dirty="0">
                  <a:ea typeface="Cambria Math" panose="02040503050406030204" pitchFamily="18" charset="0"/>
                </a:endParaRPr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endParaRPr lang="en-US" sz="2400" dirty="0"/>
              </a:p>
            </p:txBody>
          </p:sp>
        </mc:Choice>
        <mc:Fallback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8C2DE0C3-7E91-A54D-9077-7899DFB2EC4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0000" y="1620000"/>
                <a:ext cx="3948546" cy="2805063"/>
              </a:xfrm>
              <a:prstGeom prst="rect">
                <a:avLst/>
              </a:prstGeom>
              <a:blipFill>
                <a:blip r:embed="rId3"/>
                <a:stretch>
                  <a:fillRect l="-1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54EA5C7-4F04-7E45-869E-090D1C41E8E1}"/>
                  </a:ext>
                </a:extLst>
              </p:cNvPr>
              <p:cNvSpPr txBox="1"/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latin typeface="+mj-lt"/>
                  </a:rPr>
                  <a:t>MLE of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for Weibull distribution with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unknown</a:t>
                </a:r>
              </a:p>
            </p:txBody>
          </p:sp>
        </mc:Choice>
        <mc:Fallback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E54EA5C7-4F04-7E45-869E-090D1C41E8E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blipFill>
                <a:blip r:embed="rId4"/>
                <a:stretch>
                  <a:fillRect l="-1304" t="-9302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092229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8829FCE-9BCF-614B-95E0-060A05283E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1" y="1260000"/>
            <a:ext cx="5606513" cy="5040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4883C36-8A54-3741-94DD-299F4F1FAFAB}"/>
                  </a:ext>
                </a:extLst>
              </p:cNvPr>
              <p:cNvSpPr txBox="1"/>
              <p:nvPr/>
            </p:nvSpPr>
            <p:spPr>
              <a:xfrm>
                <a:off x="7560000" y="1620000"/>
                <a:ext cx="3948546" cy="28050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/>
                  <a:t>Consider censoring:</a:t>
                </a:r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0.000359415</m:t>
                      </m:r>
                    </m:oMath>
                  </m:oMathPara>
                </a14:m>
                <a:endParaRPr lang="en-US" sz="24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1.313612382</m:t>
                      </m:r>
                    </m:oMath>
                  </m:oMathPara>
                </a14:m>
                <a:endParaRPr lang="en-US" sz="2400" dirty="0"/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/>
                  <a:t>The fitted curve lies exactly in the 95% CI.</a:t>
                </a:r>
              </a:p>
            </p:txBody>
          </p:sp>
        </mc:Choice>
        <mc:Fallback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44883C36-8A54-3741-94DD-299F4F1FAFAB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0000" y="1620000"/>
                <a:ext cx="3948546" cy="2805063"/>
              </a:xfrm>
              <a:prstGeom prst="rect">
                <a:avLst/>
              </a:prstGeom>
              <a:blipFill>
                <a:blip r:embed="rId3"/>
                <a:stretch>
                  <a:fillRect l="-1923" r="-2564" b="-407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552061-864B-E240-A236-8F3F38849CB5}"/>
                  </a:ext>
                </a:extLst>
              </p:cNvPr>
              <p:cNvSpPr txBox="1"/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latin typeface="+mj-lt"/>
                  </a:rPr>
                  <a:t>MLE of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for Weibull distribution with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unknown</a:t>
                </a:r>
              </a:p>
            </p:txBody>
          </p:sp>
        </mc:Choice>
        <mc:Fallback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52552061-864B-E240-A236-8F3F38849CB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blipFill>
                <a:blip r:embed="rId4"/>
                <a:stretch>
                  <a:fillRect l="-1304" t="-9302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2605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6B7B9C7-87E0-5645-A54E-2FFE416E99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1260000"/>
            <a:ext cx="5606512" cy="5040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9EC2F6B-9AE1-EC45-A9AB-2A31FEA006FD}"/>
                  </a:ext>
                </a:extLst>
              </p:cNvPr>
              <p:cNvSpPr txBox="1"/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latin typeface="+mj-lt"/>
                  </a:rPr>
                  <a:t>MLE of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for Weibull distribution with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unknown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B9EC2F6B-9AE1-EC45-A9AB-2A31FEA006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blipFill>
                <a:blip r:embed="rId3"/>
                <a:stretch>
                  <a:fillRect l="-1304" t="-9302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E429984-1100-0D4D-9E84-9FFAB2B0CD05}"/>
                  </a:ext>
                </a:extLst>
              </p:cNvPr>
              <p:cNvSpPr txBox="1"/>
              <p:nvPr/>
            </p:nvSpPr>
            <p:spPr>
              <a:xfrm>
                <a:off x="7560000" y="1620000"/>
                <a:ext cx="3948546" cy="34163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/>
                  <a:t>Consider censoring:</a:t>
                </a:r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=0.000359415</m:t>
                      </m:r>
                    </m:oMath>
                  </m:oMathPara>
                </a14:m>
                <a:endParaRPr lang="en-US" sz="24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=1.313612382</m:t>
                      </m:r>
                    </m:oMath>
                  </m:oMathPara>
                </a14:m>
                <a:endParaRPr lang="en-US" sz="2400" dirty="0"/>
              </a:p>
              <a:p>
                <a:pPr marL="342900" indent="-34290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:r>
                  <a:rPr lang="en-US" sz="2400" dirty="0"/>
                  <a:t>Ignore censoring:</a:t>
                </a:r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𝜆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0.000196117</m:t>
                      </m:r>
                    </m:oMath>
                  </m:oMathPara>
                </a14:m>
                <a:endParaRPr lang="en-US" sz="24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sz="240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𝛼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=</m:t>
                      </m:r>
                      <m:r>
                        <a:rPr lang="en-US" sz="24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1.466911404</m:t>
                      </m:r>
                    </m:oMath>
                  </m:oMathPara>
                </a14:m>
                <a:endParaRPr lang="en-US" sz="2400" dirty="0"/>
              </a:p>
            </p:txBody>
          </p:sp>
        </mc:Choice>
        <mc:Fallback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CE429984-1100-0D4D-9E84-9FFAB2B0CD0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560000" y="1620000"/>
                <a:ext cx="3948546" cy="3416320"/>
              </a:xfrm>
              <a:prstGeom prst="rect">
                <a:avLst/>
              </a:prstGeom>
              <a:blipFill>
                <a:blip r:embed="rId4"/>
                <a:stretch>
                  <a:fillRect l="-19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373726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256E6ACE-03EB-B843-8A84-AB2AA3E09E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0000" y="1260000"/>
            <a:ext cx="5606512" cy="5040000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F073A18-A71A-E54A-BE74-55D8C61A05E9}"/>
                  </a:ext>
                </a:extLst>
              </p:cNvPr>
              <p:cNvSpPr txBox="1"/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00" b="1" dirty="0">
                    <a:latin typeface="+mj-lt"/>
                  </a:rPr>
                  <a:t>MLE of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for Weibull distribution with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𝜶</m:t>
                    </m:r>
                  </m:oMath>
                </a14:m>
                <a:r>
                  <a:rPr lang="en-US" sz="2800" b="1" dirty="0">
                    <a:latin typeface="+mj-lt"/>
                  </a:rPr>
                  <a:t> and </a:t>
                </a:r>
                <a14:m>
                  <m:oMath xmlns:m="http://schemas.openxmlformats.org/officeDocument/2006/math">
                    <m:r>
                      <a:rPr lang="en-US" sz="2800" b="1" i="1" smtClean="0">
                        <a:latin typeface="+mj-lt"/>
                        <a:ea typeface="Cambria Math" panose="02040503050406030204" pitchFamily="18" charset="0"/>
                      </a:rPr>
                      <m:t>𝝀</m:t>
                    </m:r>
                  </m:oMath>
                </a14:m>
                <a:r>
                  <a:rPr lang="en-US" sz="2800" b="1" dirty="0">
                    <a:latin typeface="+mj-lt"/>
                  </a:rPr>
                  <a:t> unknown</a:t>
                </a:r>
              </a:p>
            </p:txBody>
          </p:sp>
        </mc:Choice>
        <mc:Fallback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7F073A18-A71A-E54A-BE74-55D8C61A05E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233053" y="716650"/>
                <a:ext cx="9725891" cy="523220"/>
              </a:xfrm>
              <a:prstGeom prst="rect">
                <a:avLst/>
              </a:prstGeom>
              <a:blipFill>
                <a:blip r:embed="rId3"/>
                <a:stretch>
                  <a:fillRect l="-1304" t="-9302" b="-2790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24ADA399-9A36-9948-8845-10DC37348266}"/>
              </a:ext>
            </a:extLst>
          </p:cNvPr>
          <p:cNvSpPr txBox="1"/>
          <p:nvPr/>
        </p:nvSpPr>
        <p:spPr>
          <a:xfrm>
            <a:off x="7560000" y="1620000"/>
            <a:ext cx="3948546" cy="44670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Consider censoring:</a:t>
            </a:r>
          </a:p>
          <a:p>
            <a:pPr marL="360000">
              <a:lnSpc>
                <a:spcPct val="150000"/>
              </a:lnSpc>
            </a:pPr>
            <a:r>
              <a:rPr lang="en-US" sz="2400" b="1" dirty="0"/>
              <a:t>The censored curve fits the Kaplan-Meier curve.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sz="2400" dirty="0"/>
              <a:t>Ignore censoring:</a:t>
            </a:r>
          </a:p>
          <a:p>
            <a:pPr marL="360000">
              <a:lnSpc>
                <a:spcPct val="150000"/>
              </a:lnSpc>
            </a:pPr>
            <a:r>
              <a:rPr lang="en-US" sz="2400" b="1" dirty="0"/>
              <a:t>The uncensored curve fits the empirical distribution function of survival time (Vertical flip).</a:t>
            </a:r>
          </a:p>
        </p:txBody>
      </p:sp>
    </p:spTree>
    <p:extLst>
      <p:ext uri="{BB962C8B-B14F-4D97-AF65-F5344CB8AC3E}">
        <p14:creationId xmlns:p14="http://schemas.microsoft.com/office/powerpoint/2010/main" val="11225802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800</TotalTime>
  <Words>259</Words>
  <Application>Microsoft Macintosh PowerPoint</Application>
  <PresentationFormat>Widescreen</PresentationFormat>
  <Paragraphs>37</Paragraphs>
  <Slides>7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等线</vt:lpstr>
      <vt:lpstr>Arial</vt:lpstr>
      <vt:lpstr>Calibri</vt:lpstr>
      <vt:lpstr>Calibri Light</vt:lpstr>
      <vt:lpstr>Cambria Math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Nick Tan</dc:creator>
  <cp:lastModifiedBy>Nick Tan</cp:lastModifiedBy>
  <cp:revision>28</cp:revision>
  <dcterms:created xsi:type="dcterms:W3CDTF">2019-05-06T12:35:45Z</dcterms:created>
  <dcterms:modified xsi:type="dcterms:W3CDTF">2019-05-07T01:56:30Z</dcterms:modified>
</cp:coreProperties>
</file>

<file path=docProps/thumbnail.jpeg>
</file>